
<file path=[Content_Types].xml><?xml version="1.0" encoding="utf-8"?>
<Types xmlns="http://schemas.openxmlformats.org/package/2006/content-types">
  <Default Extension="bmp" ContentType="image/bmp"/>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4"/>
  </p:notesMasterIdLst>
  <p:sldIdLst>
    <p:sldId id="256" r:id="rId2"/>
    <p:sldId id="258" r:id="rId3"/>
    <p:sldId id="257" r:id="rId4"/>
    <p:sldId id="259" r:id="rId5"/>
    <p:sldId id="260" r:id="rId6"/>
    <p:sldId id="285" r:id="rId7"/>
    <p:sldId id="287" r:id="rId8"/>
    <p:sldId id="283" r:id="rId9"/>
    <p:sldId id="284" r:id="rId10"/>
    <p:sldId id="286" r:id="rId11"/>
    <p:sldId id="261" r:id="rId12"/>
    <p:sldId id="288" r:id="rId13"/>
    <p:sldId id="289" r:id="rId14"/>
    <p:sldId id="262" r:id="rId15"/>
    <p:sldId id="263" r:id="rId16"/>
    <p:sldId id="264" r:id="rId17"/>
    <p:sldId id="267" r:id="rId18"/>
    <p:sldId id="270" r:id="rId19"/>
    <p:sldId id="265" r:id="rId20"/>
    <p:sldId id="266" r:id="rId21"/>
    <p:sldId id="274" r:id="rId22"/>
    <p:sldId id="268" r:id="rId23"/>
    <p:sldId id="271" r:id="rId24"/>
    <p:sldId id="277" r:id="rId25"/>
    <p:sldId id="269" r:id="rId26"/>
    <p:sldId id="272" r:id="rId27"/>
    <p:sldId id="273" r:id="rId28"/>
    <p:sldId id="275" r:id="rId29"/>
    <p:sldId id="276" r:id="rId30"/>
    <p:sldId id="278" r:id="rId31"/>
    <p:sldId id="279" r:id="rId32"/>
    <p:sldId id="282" r:id="rId3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1" autoAdjust="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7174C1-E818-4B61-92C9-DE9B767F2697}" type="datetimeFigureOut">
              <a:rPr lang="es-ES" smtClean="0"/>
              <a:pPr/>
              <a:t>26/08/2013</a:t>
            </a:fld>
            <a:endParaRPr lang="es-E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DEB174-609F-404B-9048-D1DAB42186AB}" type="slidenum">
              <a:rPr lang="es-ES" smtClean="0"/>
              <a:pPr/>
              <a:t>‹Nº›</a:t>
            </a:fld>
            <a:endParaRPr lang="es-ES" dirty="0"/>
          </a:p>
        </p:txBody>
      </p:sp>
    </p:spTree>
    <p:extLst>
      <p:ext uri="{BB962C8B-B14F-4D97-AF65-F5344CB8AC3E}">
        <p14:creationId xmlns:p14="http://schemas.microsoft.com/office/powerpoint/2010/main" val="281859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33DEB174-609F-404B-9048-D1DAB42186AB}" type="slidenum">
              <a:rPr lang="es-ES" smtClean="0"/>
              <a:pPr/>
              <a:t>18</a:t>
            </a:fld>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s-ES" smtClean="0"/>
              <a:t>Haga clic para modificar el estilo de título del patrón</a:t>
            </a:r>
            <a:endParaRPr kumimoji="0" lang="en-US"/>
          </a:p>
        </p:txBody>
      </p:sp>
      <p:sp>
        <p:nvSpPr>
          <p:cNvPr id="28" name="27 Marcador de fecha"/>
          <p:cNvSpPr>
            <a:spLocks noGrp="1"/>
          </p:cNvSpPr>
          <p:nvPr>
            <p:ph type="dt" sz="half" idx="10"/>
          </p:nvPr>
        </p:nvSpPr>
        <p:spPr/>
        <p:txBody>
          <a:bodyPr/>
          <a:lstStyle/>
          <a:p>
            <a:fld id="{323C4C37-502D-46B1-809C-F37BAAFC4368}" type="datetimeFigureOut">
              <a:rPr lang="es-ES" smtClean="0"/>
              <a:pPr/>
              <a:t>26/08/2013</a:t>
            </a:fld>
            <a:endParaRPr lang="es-ES" dirty="0"/>
          </a:p>
        </p:txBody>
      </p:sp>
      <p:sp>
        <p:nvSpPr>
          <p:cNvPr id="17" name="16 Marcador de pie de página"/>
          <p:cNvSpPr>
            <a:spLocks noGrp="1"/>
          </p:cNvSpPr>
          <p:nvPr>
            <p:ph type="ftr" sz="quarter" idx="11"/>
          </p:nvPr>
        </p:nvSpPr>
        <p:spPr/>
        <p:txBody>
          <a:bodyPr/>
          <a:lstStyle/>
          <a:p>
            <a:endParaRPr lang="es-ES" dirty="0"/>
          </a:p>
        </p:txBody>
      </p:sp>
      <p:sp>
        <p:nvSpPr>
          <p:cNvPr id="29" name="28 Marcador de número de diapositiva"/>
          <p:cNvSpPr>
            <a:spLocks noGrp="1"/>
          </p:cNvSpPr>
          <p:nvPr>
            <p:ph type="sldNum" sz="quarter" idx="12"/>
          </p:nvPr>
        </p:nvSpPr>
        <p:spPr/>
        <p:txBody>
          <a:bodyPr/>
          <a:lstStyle/>
          <a:p>
            <a:fld id="{896EE216-E420-4AD0-BB7A-1BFEE0B9DD75}" type="slidenum">
              <a:rPr lang="es-ES" smtClean="0"/>
              <a:pPr/>
              <a:t>‹Nº›</a:t>
            </a:fld>
            <a:endParaRPr lang="es-ES" dirty="0"/>
          </a:p>
        </p:txBody>
      </p:sp>
      <p:sp>
        <p:nvSpPr>
          <p:cNvPr id="9" name="8 Subtítulo"/>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23C4C37-502D-46B1-809C-F37BAAFC4368}" type="datetimeFigureOut">
              <a:rPr lang="es-ES" smtClean="0"/>
              <a:pPr/>
              <a:t>26/08/2013</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896EE216-E420-4AD0-BB7A-1BFEE0B9DD75}"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23C4C37-502D-46B1-809C-F37BAAFC4368}" type="datetimeFigureOut">
              <a:rPr lang="es-ES" smtClean="0"/>
              <a:pPr/>
              <a:t>26/08/2013</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896EE216-E420-4AD0-BB7A-1BFEE0B9DD75}"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23C4C37-502D-46B1-809C-F37BAAFC4368}" type="datetimeFigureOut">
              <a:rPr lang="es-ES" smtClean="0"/>
              <a:pPr/>
              <a:t>26/08/2013</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896EE216-E420-4AD0-BB7A-1BFEE0B9DD75}"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323C4C37-502D-46B1-809C-F37BAAFC4368}" type="datetimeFigureOut">
              <a:rPr lang="es-ES" smtClean="0"/>
              <a:pPr/>
              <a:t>26/08/2013</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a:xfrm>
            <a:off x="7924800" y="6416675"/>
            <a:ext cx="762000" cy="365125"/>
          </a:xfrm>
        </p:spPr>
        <p:txBody>
          <a:bodyPr/>
          <a:lstStyle/>
          <a:p>
            <a:fld id="{896EE216-E420-4AD0-BB7A-1BFEE0B9DD75}" type="slidenum">
              <a:rPr lang="es-ES" smtClean="0"/>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323C4C37-502D-46B1-809C-F37BAAFC4368}" type="datetimeFigureOut">
              <a:rPr lang="es-ES" smtClean="0"/>
              <a:pPr/>
              <a:t>26/08/2013</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896EE216-E420-4AD0-BB7A-1BFEE0B9DD75}"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323C4C37-502D-46B1-809C-F37BAAFC4368}" type="datetimeFigureOut">
              <a:rPr lang="es-ES" smtClean="0"/>
              <a:pPr/>
              <a:t>26/08/2013</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896EE216-E420-4AD0-BB7A-1BFEE0B9DD75}" type="slidenum">
              <a:rPr lang="es-ES" smtClean="0"/>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323C4C37-502D-46B1-809C-F37BAAFC4368}" type="datetimeFigureOut">
              <a:rPr lang="es-ES" smtClean="0"/>
              <a:pPr/>
              <a:t>26/08/2013</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896EE216-E420-4AD0-BB7A-1BFEE0B9DD75}"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23C4C37-502D-46B1-809C-F37BAAFC4368}" type="datetimeFigureOut">
              <a:rPr lang="es-ES" smtClean="0"/>
              <a:pPr/>
              <a:t>26/08/2013</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896EE216-E420-4AD0-BB7A-1BFEE0B9DD75}"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323C4C37-502D-46B1-809C-F37BAAFC4368}" type="datetimeFigureOut">
              <a:rPr lang="es-ES" smtClean="0"/>
              <a:pPr/>
              <a:t>26/08/2013</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896EE216-E420-4AD0-BB7A-1BFEE0B9DD75}"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s-ES" dirty="0"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4" name="3 Marcador de texto"/>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323C4C37-502D-46B1-809C-F37BAAFC4368}" type="datetimeFigureOut">
              <a:rPr lang="es-ES" smtClean="0"/>
              <a:pPr/>
              <a:t>26/08/2013</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896EE216-E420-4AD0-BB7A-1BFEE0B9DD75}"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323C4C37-502D-46B1-809C-F37BAAFC4368}" type="datetimeFigureOut">
              <a:rPr lang="es-ES" smtClean="0"/>
              <a:pPr/>
              <a:t>26/08/2013</a:t>
            </a:fld>
            <a:endParaRPr lang="es-ES" dirty="0"/>
          </a:p>
        </p:txBody>
      </p:sp>
      <p:sp>
        <p:nvSpPr>
          <p:cNvPr id="3" name="2 Marcador de pie de página"/>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s-ES" dirty="0"/>
          </a:p>
        </p:txBody>
      </p:sp>
      <p:sp>
        <p:nvSpPr>
          <p:cNvPr id="23" name="22 Marcador de número de diapositiva"/>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896EE216-E420-4AD0-BB7A-1BFEE0B9DD75}" type="slidenum">
              <a:rPr lang="es-ES" smtClean="0"/>
              <a:pPr/>
              <a:t>‹Nº›</a:t>
            </a:fld>
            <a:endParaRPr lang="es-E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es.wikipedia.org/wiki/Aerosol" TargetMode="External"/><Relationship Id="rId3" Type="http://schemas.openxmlformats.org/officeDocument/2006/relationships/hyperlink" Target="http://es.wikipedia.org/wiki/Di%C3%B3xido_de_carbono" TargetMode="External"/><Relationship Id="rId7" Type="http://schemas.openxmlformats.org/officeDocument/2006/relationships/hyperlink" Target="http://es.wikipedia.org/wiki/%C3%93xido_de_nitr%C3%B3geno" TargetMode="External"/><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hyperlink" Target="http://es.wikipedia.org/wiki/%C3%93xido_de_azufre" TargetMode="External"/><Relationship Id="rId5" Type="http://schemas.openxmlformats.org/officeDocument/2006/relationships/hyperlink" Target="http://es.wikipedia.org/wiki/Hidrocarburo" TargetMode="External"/><Relationship Id="rId4" Type="http://schemas.openxmlformats.org/officeDocument/2006/relationships/hyperlink" Target="http://es.wikipedia.org/wiki/Mon%C3%B3xido_de_carbono"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es.wikipedia.org/wiki/Ciclo_Otto" TargetMode="External"/><Relationship Id="rId2" Type="http://schemas.openxmlformats.org/officeDocument/2006/relationships/image" Target="../media/image10.jpg"/><Relationship Id="rId1" Type="http://schemas.openxmlformats.org/officeDocument/2006/relationships/slideLayout" Target="../slideLayouts/slideLayout2.xml"/><Relationship Id="rId4" Type="http://schemas.openxmlformats.org/officeDocument/2006/relationships/hyperlink" Target="http://es.wikipedia.org/wiki/Culata_(motor)"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1.bmp"/><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sabelotodo.org/automovil/motores.html" TargetMode="External"/><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sabelotodo.org/fisica/valorcalorico.html" TargetMode="External"/><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sabelotodo.org/combustibles/mediroctanaje.html" TargetMode="External"/><Relationship Id="rId2" Type="http://schemas.openxmlformats.org/officeDocument/2006/relationships/image" Target="../media/image14.bmp"/><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bmp"/><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es.wikipedia.org/wiki/Autom%C3%B3vil" TargetMode="External"/><Relationship Id="rId2" Type="http://schemas.openxmlformats.org/officeDocument/2006/relationships/image" Target="../media/image4.bmp"/><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bmp"/><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bmp"/><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es.wikipedia.org/wiki/Aire" TargetMode="External"/><Relationship Id="rId2" Type="http://schemas.openxmlformats.org/officeDocument/2006/relationships/hyperlink" Target="http://es.wikipedia.org/wiki/Combustibl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es.wikipedia.org/wiki/Energ%C3%ADa_qu%C3%ADmica" TargetMode="External"/><Relationship Id="rId2" Type="http://schemas.openxmlformats.org/officeDocument/2006/relationships/hyperlink" Target="http://es.wikipedia.org/wiki/Energ%C3%ADa" TargetMode="External"/><Relationship Id="rId1" Type="http://schemas.openxmlformats.org/officeDocument/2006/relationships/slideLayout" Target="../slideLayouts/slideLayout2.xml"/><Relationship Id="rId4" Type="http://schemas.openxmlformats.org/officeDocument/2006/relationships/hyperlink" Target="http://es.wikipedia.org/wiki/Energ%C3%ADa_mec%C3%A1nica"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es.wikipedia.org/wiki/Rendimiento_t%C3%A9rmico" TargetMode="External"/><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hyperlink" Target="http://es.wikipedia.org/wiki/Detonaci%C3%B3n_(motor_alternativo)" TargetMode="External"/><Relationship Id="rId4" Type="http://schemas.openxmlformats.org/officeDocument/2006/relationships/hyperlink" Target="http://es.wikipedia.org/wiki/Relaci%C3%B3n_de_compresi%C3%B3n_(motores)"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es.wikipedia.org/wiki/Factor_lambda"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bmp"/><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bmp"/><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37322" y="10277"/>
            <a:ext cx="8376592" cy="1728192"/>
          </a:xfrm>
        </p:spPr>
        <p:txBody>
          <a:bodyPr>
            <a:normAutofit/>
          </a:bodyPr>
          <a:lstStyle/>
          <a:p>
            <a:r>
              <a:rPr lang="es-ES" dirty="0" smtClean="0"/>
              <a:t>CONTROL DE EMICIONES AUTOMOTRICES</a:t>
            </a:r>
            <a:endParaRPr lang="es-ES" dirty="0"/>
          </a:p>
        </p:txBody>
      </p:sp>
      <p:sp>
        <p:nvSpPr>
          <p:cNvPr id="3" name="2 Subtítulo"/>
          <p:cNvSpPr>
            <a:spLocks noGrp="1"/>
          </p:cNvSpPr>
          <p:nvPr>
            <p:ph type="subTitle" idx="1"/>
          </p:nvPr>
        </p:nvSpPr>
        <p:spPr>
          <a:xfrm>
            <a:off x="251520" y="1772816"/>
            <a:ext cx="8712968" cy="4656580"/>
          </a:xfrm>
        </p:spPr>
        <p:txBody>
          <a:bodyPr/>
          <a:lstStyle/>
          <a:p>
            <a:r>
              <a:rPr lang="es-ES" dirty="0" smtClean="0"/>
              <a:t>Prof. Raúl Tapia </a:t>
            </a:r>
            <a:r>
              <a:rPr lang="es-ES" dirty="0" smtClean="0"/>
              <a:t>Moreno</a:t>
            </a:r>
          </a:p>
          <a:p>
            <a:pPr algn="l"/>
            <a:r>
              <a:rPr lang="es-ES" dirty="0"/>
              <a:t> </a:t>
            </a:r>
            <a:r>
              <a:rPr lang="es-ES" dirty="0" smtClean="0"/>
              <a:t>   </a:t>
            </a:r>
            <a:r>
              <a:rPr lang="es-ES" dirty="0" smtClean="0"/>
              <a:t>Juan José Fabian Barba</a:t>
            </a:r>
          </a:p>
          <a:p>
            <a:pPr algn="l"/>
            <a:r>
              <a:rPr lang="es-ES" dirty="0"/>
              <a:t> </a:t>
            </a:r>
            <a:r>
              <a:rPr lang="es-ES" dirty="0" smtClean="0"/>
              <a:t>          Grupo; Automotriz 5102</a:t>
            </a:r>
          </a:p>
          <a:p>
            <a:pPr algn="l"/>
            <a:r>
              <a:rPr lang="es-ES" dirty="0" smtClean="0"/>
              <a:t>Plantel Conalep Jalostotitlan</a:t>
            </a: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6096" y="2980492"/>
            <a:ext cx="3431367" cy="3600400"/>
          </a:xfrm>
          <a:prstGeom prst="rect">
            <a:avLst/>
          </a:prstGeom>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1640" y="4365104"/>
            <a:ext cx="3240359" cy="166481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5856" y="3356992"/>
            <a:ext cx="4923769" cy="3422843"/>
          </a:xfrm>
          <a:prstGeom prst="rect">
            <a:avLst/>
          </a:prstGeom>
        </p:spPr>
      </p:pic>
      <p:sp>
        <p:nvSpPr>
          <p:cNvPr id="3" name="2 Marcador de contenido"/>
          <p:cNvSpPr>
            <a:spLocks noGrp="1"/>
          </p:cNvSpPr>
          <p:nvPr>
            <p:ph idx="1"/>
          </p:nvPr>
        </p:nvSpPr>
        <p:spPr>
          <a:xfrm>
            <a:off x="214282" y="214290"/>
            <a:ext cx="8715436" cy="6429420"/>
          </a:xfrm>
        </p:spPr>
        <p:txBody>
          <a:bodyPr>
            <a:normAutofit/>
          </a:bodyPr>
          <a:lstStyle/>
          <a:p>
            <a:pPr>
              <a:buFont typeface="Wingdings" pitchFamily="2" charset="2"/>
              <a:buChar char="Ø"/>
            </a:pPr>
            <a:r>
              <a:rPr lang="es-ES" dirty="0" smtClean="0"/>
              <a:t>LA COMBUSTION</a:t>
            </a:r>
          </a:p>
          <a:p>
            <a:r>
              <a:rPr lang="es-ES" dirty="0" smtClean="0"/>
              <a:t>Aunque gran parte de los gases de combustión está compuesto por </a:t>
            </a:r>
            <a:r>
              <a:rPr lang="es-ES" u="sng" dirty="0" smtClean="0">
                <a:hlinkClick r:id="rId3" tooltip="Dióxido de carbono"/>
              </a:rPr>
              <a:t>dióxido de carbono</a:t>
            </a:r>
            <a:r>
              <a:rPr lang="es-ES" dirty="0" smtClean="0"/>
              <a:t>, también contiene sustancias nocivas o tóxicas como el </a:t>
            </a:r>
            <a:r>
              <a:rPr lang="es-ES" u="sng" dirty="0" smtClean="0">
                <a:hlinkClick r:id="rId4" tooltip="Monóxido de carbono"/>
              </a:rPr>
              <a:t>monóxido de carbono</a:t>
            </a:r>
            <a:r>
              <a:rPr lang="es-ES" dirty="0" smtClean="0"/>
              <a:t> (CO), </a:t>
            </a:r>
            <a:r>
              <a:rPr lang="es-ES" u="sng" dirty="0" smtClean="0">
                <a:hlinkClick r:id="rId5" tooltip="Hidrocarburo"/>
              </a:rPr>
              <a:t>hidrocarburos</a:t>
            </a:r>
            <a:r>
              <a:rPr lang="es-ES" dirty="0" smtClean="0"/>
              <a:t> (HC), </a:t>
            </a:r>
            <a:r>
              <a:rPr lang="es-ES" u="sng" dirty="0" smtClean="0">
                <a:hlinkClick r:id="rId6" tooltip="Óxido de azufre"/>
              </a:rPr>
              <a:t>óxidos de azufre</a:t>
            </a:r>
            <a:r>
              <a:rPr lang="es-ES" dirty="0" smtClean="0"/>
              <a:t> (SO</a:t>
            </a:r>
            <a:r>
              <a:rPr lang="es-ES" baseline="-25000" dirty="0" smtClean="0"/>
              <a:t>x</a:t>
            </a:r>
            <a:r>
              <a:rPr lang="es-ES" dirty="0" smtClean="0"/>
              <a:t>), más raramente </a:t>
            </a:r>
            <a:r>
              <a:rPr lang="es-ES" u="sng" dirty="0" smtClean="0">
                <a:hlinkClick r:id="rId7" tooltip="Óxido de nitrógeno"/>
              </a:rPr>
              <a:t>óxidos de nitrógeno</a:t>
            </a:r>
            <a:r>
              <a:rPr lang="es-ES" dirty="0" smtClean="0"/>
              <a:t> (NO</a:t>
            </a:r>
            <a:r>
              <a:rPr lang="es-ES" baseline="-25000" dirty="0" smtClean="0"/>
              <a:t>x</a:t>
            </a:r>
            <a:r>
              <a:rPr lang="es-ES" dirty="0" smtClean="0"/>
              <a:t>) y </a:t>
            </a:r>
            <a:r>
              <a:rPr lang="es-ES" u="sng" dirty="0" smtClean="0">
                <a:hlinkClick r:id="rId8" tooltip="Aerosol"/>
              </a:rPr>
              <a:t>aerosoles</a:t>
            </a:r>
            <a:r>
              <a:rPr lang="es-ES" dirty="0" smtClean="0"/>
              <a:t>. </a:t>
            </a:r>
            <a:endParaRPr lang="es-MX" dirty="0" smtClean="0"/>
          </a:p>
          <a:p>
            <a:r>
              <a:rPr lang="es-ES" dirty="0" smtClean="0">
                <a:solidFill>
                  <a:srgbClr val="FFFF00"/>
                </a:solidFill>
              </a:rPr>
              <a:t>En el caso de motores de combustión interna, tanto de </a:t>
            </a:r>
            <a:r>
              <a:rPr lang="es-ES" u="sng" dirty="0" smtClean="0">
                <a:solidFill>
                  <a:srgbClr val="FFFF00"/>
                </a:solidFill>
              </a:rPr>
              <a:t>ciclo de Otto</a:t>
            </a:r>
            <a:r>
              <a:rPr lang="es-ES" dirty="0" smtClean="0">
                <a:solidFill>
                  <a:srgbClr val="FFFF00"/>
                </a:solidFill>
              </a:rPr>
              <a:t> como </a:t>
            </a:r>
            <a:r>
              <a:rPr lang="es-ES" u="sng" dirty="0" smtClean="0">
                <a:solidFill>
                  <a:srgbClr val="FFFF00"/>
                </a:solidFill>
              </a:rPr>
              <a:t>Diesel</a:t>
            </a:r>
            <a:r>
              <a:rPr lang="es-ES" dirty="0" smtClean="0">
                <a:solidFill>
                  <a:srgbClr val="FFFF00"/>
                </a:solidFill>
              </a:rPr>
              <a:t>, se entiende por residuos de la combustión el conjunto de depósitos que aparecen en la cámara de combustión.</a:t>
            </a:r>
            <a:endParaRPr lang="es-ES" dirty="0">
              <a:solidFill>
                <a:srgbClr val="FFFF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285728"/>
            <a:ext cx="8715436" cy="6357982"/>
          </a:xfrm>
        </p:spPr>
        <p:txBody>
          <a:bodyPr>
            <a:normAutofit/>
          </a:bodyPr>
          <a:lstStyle/>
          <a:p>
            <a:r>
              <a:rPr lang="es-ES" dirty="0" smtClean="0"/>
              <a:t>Los Analizadores de Gases RAG son instrumentos que se utilizan para la medición de los gases de escape de motores a gasolina.</a:t>
            </a:r>
            <a:endParaRPr lang="es-MX" dirty="0" smtClean="0"/>
          </a:p>
          <a:p>
            <a:r>
              <a:rPr lang="es-ES" dirty="0" smtClean="0"/>
              <a:t>Monóxido de carbono e Hidrocarburos. Contenido máximo de HC en partes por millón. Los años de uso del vehículo se contabilizarán.</a:t>
            </a:r>
            <a:endParaRPr lang="es-MX" dirty="0" smtClean="0"/>
          </a:p>
          <a:p>
            <a:pPr>
              <a:buNone/>
            </a:pPr>
            <a:r>
              <a:rPr lang="es-ES" dirty="0" smtClean="0"/>
              <a:t>     Sólo motores de 4 tiempos; Se permitirá solamente la emisión de vapor</a:t>
            </a:r>
            <a:r>
              <a:rPr lang="es-MX" dirty="0" smtClean="0"/>
              <a:t> </a:t>
            </a:r>
            <a:r>
              <a:rPr lang="es-ES" dirty="0" smtClean="0"/>
              <a:t>de agua.</a:t>
            </a:r>
            <a:r>
              <a:rPr lang="es-MX" dirty="0" smtClean="0"/>
              <a:t> </a:t>
            </a:r>
            <a:r>
              <a:rPr lang="es-ES" dirty="0" smtClean="0"/>
              <a:t>La emisión de monóxido de carbono de los vehículos motorizados de dos ruedas de</a:t>
            </a:r>
            <a:r>
              <a:rPr lang="es-MX" dirty="0" smtClean="0"/>
              <a:t> </a:t>
            </a:r>
            <a:r>
              <a:rPr lang="es-ES" dirty="0" smtClean="0"/>
              <a:t>encendido por chispa de dos y cuatro tiempos, no podrá exceder la concentraciónmáxima de 4,5%.</a:t>
            </a:r>
            <a:endParaRPr lang="es-MX" dirty="0" smtClean="0"/>
          </a:p>
          <a:p>
            <a:pPr>
              <a:buNone/>
            </a:pPr>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52735"/>
            <a:ext cx="4392488" cy="5691749"/>
          </a:xfrm>
          <a:prstGeom prst="rect">
            <a:avLst/>
          </a:prstGeom>
        </p:spPr>
      </p:pic>
      <p:sp>
        <p:nvSpPr>
          <p:cNvPr id="3" name="2 Marcador de contenido"/>
          <p:cNvSpPr>
            <a:spLocks noGrp="1"/>
          </p:cNvSpPr>
          <p:nvPr>
            <p:ph idx="1"/>
          </p:nvPr>
        </p:nvSpPr>
        <p:spPr>
          <a:xfrm>
            <a:off x="428596" y="500042"/>
            <a:ext cx="8358246" cy="6000792"/>
          </a:xfrm>
        </p:spPr>
        <p:txBody>
          <a:bodyPr/>
          <a:lstStyle/>
          <a:p>
            <a:pPr>
              <a:buFont typeface="Wingdings" pitchFamily="2" charset="2"/>
              <a:buChar char="Ø"/>
            </a:pPr>
            <a:r>
              <a:rPr lang="es-MX" dirty="0" smtClean="0"/>
              <a:t>CAMARA DE COMBUSTION</a:t>
            </a:r>
          </a:p>
          <a:p>
            <a:r>
              <a:rPr lang="es-ES" b="1" dirty="0" smtClean="0">
                <a:solidFill>
                  <a:srgbClr val="FF0000"/>
                </a:solidFill>
              </a:rPr>
              <a:t>En un motor alternativo a </a:t>
            </a:r>
            <a:r>
              <a:rPr lang="es-ES" b="1" u="sng" dirty="0" smtClean="0">
                <a:solidFill>
                  <a:srgbClr val="FF0000"/>
                </a:solidFill>
                <a:hlinkClick r:id="rId3" tooltip="Ciclo Otto"/>
              </a:rPr>
              <a:t>ciclo Otto</a:t>
            </a:r>
            <a:r>
              <a:rPr lang="es-ES" b="1" dirty="0" smtClean="0">
                <a:solidFill>
                  <a:srgbClr val="FF0000"/>
                </a:solidFill>
              </a:rPr>
              <a:t>, la cámara de combustión es el espacio permanente entre la parte superior del pistón cuando éste se encuentra en el punto muerto superior y la </a:t>
            </a:r>
            <a:r>
              <a:rPr lang="es-ES" b="1" u="sng" dirty="0" smtClean="0">
                <a:solidFill>
                  <a:srgbClr val="FF0000"/>
                </a:solidFill>
                <a:hlinkClick r:id="rId4" tooltip="Culata (motor)"/>
              </a:rPr>
              <a:t>culata</a:t>
            </a:r>
            <a:r>
              <a:rPr lang="es-ES" b="1" dirty="0" smtClean="0">
                <a:solidFill>
                  <a:srgbClr val="FF0000"/>
                </a:solidFill>
              </a:rPr>
              <a:t> o tapa de cilindros. En un ciclo </a:t>
            </a:r>
            <a:r>
              <a:rPr lang="es-ES" b="1" dirty="0" err="1" smtClean="0">
                <a:solidFill>
                  <a:srgbClr val="FF0000"/>
                </a:solidFill>
              </a:rPr>
              <a:t>Diésel</a:t>
            </a:r>
            <a:r>
              <a:rPr lang="es-ES" b="1" dirty="0" smtClean="0">
                <a:solidFill>
                  <a:srgbClr val="FF0000"/>
                </a:solidFill>
              </a:rPr>
              <a:t>, de inyección directa, la cámara de combustión principal se encuentra mecanizada en la cabeza del pistón. En los de inyección indirecta, hay una precámara de combustión o una cámara de turbulencia.</a:t>
            </a:r>
            <a:endParaRPr lang="es-MX" b="1" dirty="0" smtClean="0">
              <a:solidFill>
                <a:srgbClr val="FF0000"/>
              </a:solidFill>
            </a:endParaRPr>
          </a:p>
          <a:p>
            <a:endParaRPr lang="es-MX"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2053218"/>
            <a:ext cx="8208912" cy="4539364"/>
          </a:xfrm>
          <a:prstGeom prst="rect">
            <a:avLst/>
          </a:prstGeom>
        </p:spPr>
      </p:pic>
      <p:sp>
        <p:nvSpPr>
          <p:cNvPr id="3" name="2 Marcador de contenido"/>
          <p:cNvSpPr>
            <a:spLocks noGrp="1"/>
          </p:cNvSpPr>
          <p:nvPr>
            <p:ph idx="1"/>
          </p:nvPr>
        </p:nvSpPr>
        <p:spPr>
          <a:xfrm>
            <a:off x="214282" y="285728"/>
            <a:ext cx="8715436" cy="6357982"/>
          </a:xfrm>
        </p:spPr>
        <p:txBody>
          <a:bodyPr>
            <a:normAutofit fontScale="92500" lnSpcReduction="10000"/>
          </a:bodyPr>
          <a:lstStyle/>
          <a:p>
            <a:pPr>
              <a:buFont typeface="Wingdings" pitchFamily="2" charset="2"/>
              <a:buChar char="Ø"/>
            </a:pPr>
            <a:r>
              <a:rPr lang="es-MX" sz="3200" dirty="0" smtClean="0"/>
              <a:t>Productos de la contaminación</a:t>
            </a:r>
          </a:p>
          <a:p>
            <a:r>
              <a:rPr lang="es-ES" sz="3200" dirty="0" smtClean="0"/>
              <a:t>Cuando se </a:t>
            </a:r>
            <a:r>
              <a:rPr lang="es-ES" sz="3200" i="1" dirty="0" smtClean="0"/>
              <a:t>queman los combustibles fósiles</a:t>
            </a:r>
            <a:r>
              <a:rPr lang="es-ES" sz="3200" dirty="0" smtClean="0"/>
              <a:t>, como el petróleo y sus derivados, se generan gases contaminantes muy peligrosos.</a:t>
            </a:r>
            <a:endParaRPr lang="es-MX" sz="3200" dirty="0" smtClean="0"/>
          </a:p>
          <a:p>
            <a:r>
              <a:rPr lang="es-ES" sz="3200" b="1" dirty="0" smtClean="0">
                <a:solidFill>
                  <a:srgbClr val="7030A0"/>
                </a:solidFill>
              </a:rPr>
              <a:t>Dichos combustibles están formados por moléculas de carbono e hidrógeno, cuya cantidad de energía es elevada. Cuando esas moléculas se queman, se combinan con el oxígeno del aire y se genera </a:t>
            </a:r>
            <a:r>
              <a:rPr lang="es-ES" sz="3200" b="1" i="1" dirty="0" smtClean="0">
                <a:solidFill>
                  <a:srgbClr val="7030A0"/>
                </a:solidFill>
              </a:rPr>
              <a:t>energía</a:t>
            </a:r>
            <a:r>
              <a:rPr lang="es-ES" sz="3200" b="1" dirty="0" smtClean="0">
                <a:solidFill>
                  <a:srgbClr val="7030A0"/>
                </a:solidFill>
              </a:rPr>
              <a:t>, la cual se aprovecha para mover los motores de automóviles, durante su combustión generan, dióxido de carbono; sin embargo, también se realiza la llamada combustión incompleta, que aparece como monóxidos de carbono</a:t>
            </a:r>
            <a:r>
              <a:rPr lang="es-ES" sz="3200" b="1" i="1" dirty="0" smtClean="0">
                <a:solidFill>
                  <a:srgbClr val="7030A0"/>
                </a:solidFill>
              </a:rPr>
              <a:t>.</a:t>
            </a:r>
            <a:endParaRPr lang="es-MX" sz="3200" b="1" dirty="0" smtClean="0">
              <a:solidFill>
                <a:srgbClr val="7030A0"/>
              </a:solidFill>
            </a:endParaRPr>
          </a:p>
          <a:p>
            <a:pPr>
              <a:buFont typeface="Wingdings" pitchFamily="2" charset="2"/>
              <a:buChar char="q"/>
            </a:pPr>
            <a:endParaRPr lang="es-MX" sz="3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VOLATILIDAD DE LA GASOLINA</a:t>
            </a:r>
            <a:endParaRPr lang="es-ES"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7904" y="3933056"/>
            <a:ext cx="4029506" cy="2671738"/>
          </a:xfrm>
          <a:prstGeom prst="rect">
            <a:avLst/>
          </a:prstGeom>
        </p:spPr>
      </p:pic>
      <p:sp>
        <p:nvSpPr>
          <p:cNvPr id="3" name="2 Marcador de contenido"/>
          <p:cNvSpPr>
            <a:spLocks noGrp="1"/>
          </p:cNvSpPr>
          <p:nvPr>
            <p:ph idx="1"/>
          </p:nvPr>
        </p:nvSpPr>
        <p:spPr/>
        <p:txBody>
          <a:bodyPr/>
          <a:lstStyle/>
          <a:p>
            <a:r>
              <a:rPr lang="es-ES" dirty="0" smtClean="0"/>
              <a:t>-Durante la destilación fraccionada del petróleo y después de extraídas las fracciones de gases y bencinas se separa la fracción de “Gasolinas” constituida por una mezcla variable de hidrocarburos algo </a:t>
            </a:r>
            <a:r>
              <a:rPr lang="es-ES" dirty="0" smtClean="0">
                <a:solidFill>
                  <a:schemeClr val="accent5">
                    <a:lumMod val="50000"/>
                  </a:schemeClr>
                </a:solidFill>
              </a:rPr>
              <a:t>volátiles </a:t>
            </a:r>
            <a:r>
              <a:rPr lang="es-ES" dirty="0" smtClean="0"/>
              <a:t>utilizable para </a:t>
            </a:r>
            <a:r>
              <a:rPr lang="es-ES" dirty="0" smtClean="0">
                <a:hlinkClick r:id="rId3"/>
              </a:rPr>
              <a:t>motores</a:t>
            </a:r>
            <a:r>
              <a:rPr lang="es-ES" dirty="0" smtClean="0"/>
              <a:t> </a:t>
            </a:r>
            <a:r>
              <a:rPr lang="es-ES" b="1" dirty="0" smtClean="0">
                <a:solidFill>
                  <a:srgbClr val="7030A0"/>
                </a:solidFill>
              </a:rPr>
              <a:t>de combustión diseñados especialmente para ese combustible</a:t>
            </a:r>
            <a:r>
              <a:rPr lang="es-ES" dirty="0" smtClean="0">
                <a:solidFill>
                  <a:srgbClr val="7030A0"/>
                </a:solidFill>
              </a:rPr>
              <a:t>.</a:t>
            </a:r>
            <a:endParaRPr lang="es-ES" dirty="0">
              <a:solidFill>
                <a:srgbClr val="7030A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2780928"/>
            <a:ext cx="5472608" cy="3703894"/>
          </a:xfrm>
          <a:prstGeom prst="rect">
            <a:avLst/>
          </a:prstGeom>
        </p:spPr>
      </p:pic>
      <p:sp>
        <p:nvSpPr>
          <p:cNvPr id="3" name="2 Marcador de contenido"/>
          <p:cNvSpPr>
            <a:spLocks noGrp="1"/>
          </p:cNvSpPr>
          <p:nvPr>
            <p:ph idx="1"/>
          </p:nvPr>
        </p:nvSpPr>
        <p:spPr>
          <a:xfrm>
            <a:off x="428596" y="642918"/>
            <a:ext cx="8358246" cy="5857916"/>
          </a:xfrm>
        </p:spPr>
        <p:txBody>
          <a:bodyPr/>
          <a:lstStyle/>
          <a:p>
            <a:pPr>
              <a:buFont typeface="Wingdings" pitchFamily="2" charset="2"/>
              <a:buChar char="Ø"/>
            </a:pPr>
            <a:r>
              <a:rPr lang="es-ES" b="1" dirty="0" smtClean="0"/>
              <a:t>Valor calórico</a:t>
            </a:r>
            <a:endParaRPr lang="es-MX" dirty="0" smtClean="0"/>
          </a:p>
          <a:p>
            <a:r>
              <a:rPr lang="es-ES" dirty="0" smtClean="0"/>
              <a:t>El </a:t>
            </a:r>
            <a:r>
              <a:rPr lang="es-ES" dirty="0" smtClean="0">
                <a:hlinkClick r:id="rId3"/>
              </a:rPr>
              <a:t>valor calórico</a:t>
            </a:r>
            <a:r>
              <a:rPr lang="es-ES" dirty="0" smtClean="0"/>
              <a:t> es la cantidad de calor generado por unidad de masa del combustible durante la combustión y se mide en Kcal/Kg.</a:t>
            </a:r>
          </a:p>
          <a:p>
            <a:pPr>
              <a:buNone/>
            </a:pPr>
            <a:r>
              <a:rPr lang="es-ES" dirty="0" smtClean="0"/>
              <a:t> </a:t>
            </a:r>
            <a:endParaRPr lang="es-MX" dirty="0" smtClean="0"/>
          </a:p>
          <a:p>
            <a:pPr>
              <a:buFont typeface="Wingdings" pitchFamily="2" charset="2"/>
              <a:buChar char="Ø"/>
            </a:pPr>
            <a:r>
              <a:rPr lang="es-ES" b="1" dirty="0" smtClean="0">
                <a:solidFill>
                  <a:srgbClr val="0070C0"/>
                </a:solidFill>
              </a:rPr>
              <a:t>Volatilidad</a:t>
            </a:r>
            <a:endParaRPr lang="es-MX" b="1" dirty="0" smtClean="0">
              <a:solidFill>
                <a:srgbClr val="0070C0"/>
              </a:solidFill>
            </a:endParaRPr>
          </a:p>
          <a:p>
            <a:r>
              <a:rPr lang="es-ES" b="1" dirty="0" smtClean="0">
                <a:solidFill>
                  <a:srgbClr val="FFFF00"/>
                </a:solidFill>
              </a:rPr>
              <a:t>La volatilidad de una gasolina es el rango de temperaturas desde que comienza a hervir la mezcla hasta que se evapora todo el líquido (normalmente hasta los 200 grados Celsius) </a:t>
            </a:r>
            <a:endParaRPr lang="es-MX" b="1" dirty="0">
              <a:solidFill>
                <a:srgbClr val="FFFF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795" y="3068960"/>
            <a:ext cx="4608512" cy="3264364"/>
          </a:xfrm>
          <a:prstGeom prst="rect">
            <a:avLst/>
          </a:prstGeom>
        </p:spPr>
      </p:pic>
      <p:sp>
        <p:nvSpPr>
          <p:cNvPr id="3" name="2 Marcador de contenido"/>
          <p:cNvSpPr>
            <a:spLocks noGrp="1"/>
          </p:cNvSpPr>
          <p:nvPr>
            <p:ph idx="1"/>
          </p:nvPr>
        </p:nvSpPr>
        <p:spPr>
          <a:xfrm>
            <a:off x="214282" y="214290"/>
            <a:ext cx="8643998" cy="6429420"/>
          </a:xfrm>
        </p:spPr>
        <p:txBody>
          <a:bodyPr/>
          <a:lstStyle/>
          <a:p>
            <a:pPr>
              <a:buFont typeface="Wingdings" pitchFamily="2" charset="2"/>
              <a:buChar char="Ø"/>
            </a:pPr>
            <a:r>
              <a:rPr lang="es-ES" sz="3200" b="1" dirty="0" smtClean="0"/>
              <a:t>Número de Octano (Octanaje)</a:t>
            </a:r>
            <a:r>
              <a:rPr lang="es-ES" sz="3200" dirty="0" smtClean="0"/>
              <a:t> </a:t>
            </a:r>
            <a:endParaRPr lang="es-MX" sz="3200" dirty="0" smtClean="0"/>
          </a:p>
          <a:p>
            <a:r>
              <a:rPr lang="es-ES" dirty="0" smtClean="0"/>
              <a:t>Durante el trabajo del motor una mezcla de aire y vapores de gasolina se comprime y luego quema de manera controlada para sacarle energía mecánica, esta mezcla de gasolina-aire debe resistir determinada compresión sin auto </a:t>
            </a:r>
            <a:r>
              <a:rPr lang="es-ES" dirty="0" smtClean="0">
                <a:solidFill>
                  <a:srgbClr val="FFFF00"/>
                </a:solidFill>
              </a:rPr>
              <a:t>inflamarse o de lo contrario la combustión será descontrolada y el rendimiento del motor muy bajo, el número de Octano mide esa capacidad y se conoce como </a:t>
            </a:r>
            <a:r>
              <a:rPr lang="es-ES" dirty="0" smtClean="0">
                <a:solidFill>
                  <a:srgbClr val="FFFF00"/>
                </a:solidFill>
                <a:hlinkClick r:id="rId3"/>
              </a:rPr>
              <a:t>Octanaje</a:t>
            </a:r>
            <a:r>
              <a:rPr lang="es-ES" dirty="0" smtClean="0">
                <a:solidFill>
                  <a:srgbClr val="FFFF00"/>
                </a:solidFill>
              </a:rPr>
              <a:t> de la gasolina, de manera que mientras mayor sea el número de Octano mas alta es la capacidad de comprimirse sin auto inflamación.</a:t>
            </a:r>
            <a:endParaRPr lang="es-MX" dirty="0">
              <a:solidFill>
                <a:srgbClr val="FFFF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EMISIONES CONTAMINANTES</a:t>
            </a:r>
            <a:endParaRPr lang="es-ES" dirty="0"/>
          </a:p>
        </p:txBody>
      </p:sp>
      <p:sp>
        <p:nvSpPr>
          <p:cNvPr id="3" name="2 Marcador de contenido"/>
          <p:cNvSpPr>
            <a:spLocks noGrp="1"/>
          </p:cNvSpPr>
          <p:nvPr>
            <p:ph idx="1"/>
          </p:nvPr>
        </p:nvSpPr>
        <p:spPr/>
        <p:txBody>
          <a:bodyPr/>
          <a:lstStyle/>
          <a:p>
            <a:pPr lvl="0"/>
            <a:r>
              <a:rPr lang="es-ES" dirty="0" smtClean="0"/>
              <a:t>-Los indicadores más comunes</a:t>
            </a:r>
            <a:r>
              <a:rPr lang="es-MX" dirty="0" smtClean="0"/>
              <a:t> </a:t>
            </a:r>
            <a:r>
              <a:rPr lang="es-ES" dirty="0" smtClean="0"/>
              <a:t>en un Inventario de Emisiones de contaminantes son los</a:t>
            </a:r>
            <a:r>
              <a:rPr lang="es-MX" dirty="0" smtClean="0"/>
              <a:t> </a:t>
            </a:r>
            <a:r>
              <a:rPr lang="es-ES" dirty="0" smtClean="0"/>
              <a:t>compuestos orgánicos totales como; el monóxido</a:t>
            </a:r>
            <a:r>
              <a:rPr lang="es-MX" dirty="0" smtClean="0"/>
              <a:t> </a:t>
            </a:r>
            <a:r>
              <a:rPr lang="es-ES" dirty="0" smtClean="0"/>
              <a:t>de carbono (CO), los óxidos de nitrógeno (NOx), los óxidos de azufre (SOx),</a:t>
            </a:r>
            <a:r>
              <a:rPr lang="es-MX" dirty="0" smtClean="0"/>
              <a:t> </a:t>
            </a:r>
            <a:r>
              <a:rPr lang="es-ES" dirty="0" smtClean="0"/>
              <a:t>el material particulado (MP), los contaminantes tóxicos atmosféricos.</a:t>
            </a:r>
            <a:endParaRPr lang="es-ES"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4048" y="4437112"/>
            <a:ext cx="3168352" cy="2174589"/>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CONCENTRACION DE GASES</a:t>
            </a:r>
            <a:endParaRPr lang="es-ES"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2708920"/>
            <a:ext cx="5647315" cy="3744416"/>
          </a:xfrm>
          <a:prstGeom prst="rect">
            <a:avLst/>
          </a:prstGeom>
        </p:spPr>
      </p:pic>
      <p:sp>
        <p:nvSpPr>
          <p:cNvPr id="3" name="2 Marcador de contenido"/>
          <p:cNvSpPr>
            <a:spLocks noGrp="1"/>
          </p:cNvSpPr>
          <p:nvPr>
            <p:ph idx="1"/>
          </p:nvPr>
        </p:nvSpPr>
        <p:spPr>
          <a:xfrm>
            <a:off x="285720" y="1285860"/>
            <a:ext cx="8643998" cy="5357850"/>
          </a:xfrm>
        </p:spPr>
        <p:txBody>
          <a:bodyPr>
            <a:normAutofit/>
          </a:bodyPr>
          <a:lstStyle/>
          <a:p>
            <a:pPr lvl="0"/>
            <a:r>
              <a:rPr lang="es-ES" dirty="0" smtClean="0"/>
              <a:t>Los gases de escape de un motor de ciclo Otto están formados en un 80% por Nitrógeno, que no participa prácticamente en la reacción química de </a:t>
            </a:r>
            <a:r>
              <a:rPr lang="es-ES" b="1" dirty="0" smtClean="0">
                <a:solidFill>
                  <a:srgbClr val="FFFF00"/>
                </a:solidFill>
              </a:rPr>
              <a:t>combustión, un 14-16% de dióxido de carbono o CO</a:t>
            </a:r>
            <a:r>
              <a:rPr lang="es-ES" b="1" baseline="-25000" dirty="0" smtClean="0">
                <a:solidFill>
                  <a:srgbClr val="FFFF00"/>
                </a:solidFill>
              </a:rPr>
              <a:t>2</a:t>
            </a:r>
            <a:r>
              <a:rPr lang="es-ES" b="1" dirty="0" smtClean="0">
                <a:solidFill>
                  <a:srgbClr val="FFFF00"/>
                </a:solidFill>
              </a:rPr>
              <a:t>, y el resto agua (vapor) además de una pequeña proporción de contaminantes, siendo los principales los hidrocarburos (HC) y el monóxido de carbono (CO) . El oxígeno residual es de un 0,3 % aproximadamente. Su proporción varía bastante en función del </a:t>
            </a:r>
            <a:r>
              <a:rPr lang="es-ES" b="1" u="sng" dirty="0" smtClean="0">
                <a:solidFill>
                  <a:srgbClr val="FFFF00"/>
                </a:solidFill>
              </a:rPr>
              <a:t>factor lambda</a:t>
            </a:r>
            <a:r>
              <a:rPr lang="es-ES" b="1" dirty="0" smtClean="0">
                <a:solidFill>
                  <a:srgbClr val="FFFF00"/>
                </a:solidFill>
              </a:rPr>
              <a:t>.</a:t>
            </a:r>
            <a:endParaRPr lang="es-MX" b="1" dirty="0" smtClean="0">
              <a:solidFill>
                <a:srgbClr val="FFFF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714356"/>
            <a:ext cx="8286808" cy="5715040"/>
          </a:xfrm>
        </p:spPr>
        <p:txBody>
          <a:bodyPr/>
          <a:lstStyle/>
          <a:p>
            <a:r>
              <a:rPr lang="es-ES" dirty="0" smtClean="0"/>
              <a:t>Un correcto analisis de las proporciones de los gases puede dar lugar a diagnósticos muy importantes del funcionamiento del motor. Todos estos productos se obtienen a partir del aire y del combustible que ingresa al motor, el aire tiene un 80 % de Nitrogeno y un 20 % de Oxigeno ( aproximadamente ). AIRE + COMBUSTIBLE ====== &gt; CO + CO2 + O2 + HC + H2O + N2 + Nox ( bajo carga)</a:t>
            </a:r>
            <a:endParaRPr lang="es-MX" dirty="0" smtClean="0"/>
          </a:p>
          <a:p>
            <a:pPr>
              <a:buNone/>
            </a:pPr>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8229600" cy="1143000"/>
          </a:xfrm>
        </p:spPr>
        <p:txBody>
          <a:bodyPr/>
          <a:lstStyle/>
          <a:p>
            <a:r>
              <a:rPr lang="es-ES" dirty="0" smtClean="0"/>
              <a:t>INTRODUCCION</a:t>
            </a:r>
            <a:endParaRPr lang="es-ES"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1800" y="2492896"/>
            <a:ext cx="3888432" cy="4083743"/>
          </a:xfrm>
          <a:prstGeom prst="rect">
            <a:avLst/>
          </a:prstGeom>
        </p:spPr>
      </p:pic>
      <p:sp>
        <p:nvSpPr>
          <p:cNvPr id="3" name="2 Marcador de contenido"/>
          <p:cNvSpPr>
            <a:spLocks noGrp="1"/>
          </p:cNvSpPr>
          <p:nvPr>
            <p:ph idx="1"/>
          </p:nvPr>
        </p:nvSpPr>
        <p:spPr>
          <a:xfrm>
            <a:off x="0" y="1124744"/>
            <a:ext cx="9144000" cy="5733256"/>
          </a:xfrm>
        </p:spPr>
        <p:txBody>
          <a:bodyPr>
            <a:normAutofit/>
          </a:bodyPr>
          <a:lstStyle/>
          <a:p>
            <a:r>
              <a:rPr lang="es-ES" dirty="0"/>
              <a:t>El término </a:t>
            </a:r>
            <a:r>
              <a:rPr lang="es-ES" b="1" dirty="0"/>
              <a:t>control de emisiones </a:t>
            </a:r>
            <a:r>
              <a:rPr lang="es-ES" dirty="0" smtClean="0"/>
              <a:t>se </a:t>
            </a:r>
            <a:r>
              <a:rPr lang="es-ES" dirty="0"/>
              <a:t>refiere a las tecnologías que se utilizan para reducir las causas de contaminación del aire producida por los </a:t>
            </a:r>
            <a:r>
              <a:rPr lang="es-ES" dirty="0">
                <a:hlinkClick r:id="rId3" action="ppaction://hlinkfile" tooltip="Automóvil"/>
              </a:rPr>
              <a:t>automóviles</a:t>
            </a:r>
            <a:r>
              <a:rPr lang="es-ES" b="1" dirty="0" smtClean="0">
                <a:solidFill>
                  <a:srgbClr val="00B050"/>
                </a:solidFill>
              </a:rPr>
              <a:t>.</a:t>
            </a:r>
            <a:r>
              <a:rPr lang="es-ES" b="1" dirty="0">
                <a:solidFill>
                  <a:srgbClr val="00B050"/>
                </a:solidFill>
              </a:rPr>
              <a:t> Los controles sobre las emisiones han reducido </a:t>
            </a:r>
            <a:r>
              <a:rPr lang="es-ES" b="1" dirty="0" smtClean="0">
                <a:solidFill>
                  <a:srgbClr val="00B050"/>
                </a:solidFill>
              </a:rPr>
              <a:t>las </a:t>
            </a:r>
            <a:r>
              <a:rPr lang="es-ES" b="1" dirty="0">
                <a:solidFill>
                  <a:srgbClr val="00B050"/>
                </a:solidFill>
              </a:rPr>
              <a:t>emisiones producidas por automóviles en términos de cantidad por distancia recorrida. Sin embargo, el aumento sustancial en las distancias recorridas por cada vehículo, así como el aumento del número de vehículos </a:t>
            </a:r>
            <a:r>
              <a:rPr lang="es-ES" b="1" dirty="0" smtClean="0">
                <a:solidFill>
                  <a:srgbClr val="00B050"/>
                </a:solidFill>
              </a:rPr>
              <a:t>tiene </a:t>
            </a:r>
            <a:r>
              <a:rPr lang="es-ES" b="1" dirty="0">
                <a:solidFill>
                  <a:srgbClr val="00B050"/>
                </a:solidFill>
              </a:rPr>
              <a:t>como consecuencia que la disminución total de las emisiones sea cada vez menor.</a:t>
            </a:r>
          </a:p>
          <a:p>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571480"/>
            <a:ext cx="8358246" cy="6072230"/>
          </a:xfrm>
        </p:spPr>
        <p:txBody>
          <a:bodyPr/>
          <a:lstStyle/>
          <a:p>
            <a:r>
              <a:rPr lang="es-ES" dirty="0" smtClean="0"/>
              <a:t>Una combustion completa , donde el combustible y el oxigeno se queman por completo solo produce CO2 ( dioxido de carbono ) y H2O ( agua).</a:t>
            </a:r>
            <a:endParaRPr lang="es-MX" dirty="0" smtClean="0"/>
          </a:p>
          <a:p>
            <a:r>
              <a:rPr lang="es-ES" dirty="0" smtClean="0"/>
              <a:t>Este proceso de una combustion completa y a fondo muy pocas veces se lleva a cabo y entonces surge el CO ( monoxido de carbono ) y consiguientemente aparece O2 ( Oxigeno) y HC ( Hidrocarburos) , tengamos en cuenta que la aparicion de los mismos es porque al no completarse la combustión "siempre queda algo sin quemar."</a:t>
            </a:r>
            <a:endParaRPr lang="es-MX" dirty="0" smtClean="0"/>
          </a:p>
          <a:p>
            <a:endParaRPr lang="es-E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274638"/>
            <a:ext cx="8329642" cy="1154098"/>
          </a:xfrm>
        </p:spPr>
        <p:txBody>
          <a:bodyPr/>
          <a:lstStyle/>
          <a:p>
            <a:r>
              <a:rPr lang="es-ES" dirty="0" smtClean="0"/>
              <a:t>RELACION ESTEQUIOMETRICA</a:t>
            </a:r>
            <a:endParaRPr lang="es-ES"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2033" y="3789040"/>
            <a:ext cx="3443824" cy="2684555"/>
          </a:xfrm>
          <a:prstGeom prst="rect">
            <a:avLst/>
          </a:prstGeom>
        </p:spPr>
      </p:pic>
      <p:sp>
        <p:nvSpPr>
          <p:cNvPr id="3" name="2 Marcador de contenido"/>
          <p:cNvSpPr>
            <a:spLocks noGrp="1"/>
          </p:cNvSpPr>
          <p:nvPr>
            <p:ph idx="1"/>
          </p:nvPr>
        </p:nvSpPr>
        <p:spPr/>
        <p:txBody>
          <a:bodyPr/>
          <a:lstStyle/>
          <a:p>
            <a:pPr lvl="0">
              <a:buFont typeface="Wingdings" pitchFamily="2" charset="2"/>
              <a:buChar char="Ø"/>
            </a:pPr>
            <a:r>
              <a:rPr lang="es-ES" b="1" dirty="0" smtClean="0"/>
              <a:t>Mezclas para Motor</a:t>
            </a:r>
            <a:endParaRPr lang="es-MX" b="1" dirty="0" smtClean="0"/>
          </a:p>
          <a:p>
            <a:r>
              <a:rPr lang="es-ES" dirty="0" smtClean="0"/>
              <a:t>La relación entre aire y combustible varía constantemente en un motor de pistones. Esta proporción se cálcula de acuerdo al peso.</a:t>
            </a:r>
          </a:p>
          <a:p>
            <a:pPr>
              <a:buNone/>
            </a:pPr>
            <a:endParaRPr lang="es-ES" dirty="0" smtClean="0"/>
          </a:p>
          <a:p>
            <a:pPr>
              <a:buNone/>
            </a:pPr>
            <a:r>
              <a:rPr lang="es-ES" dirty="0" smtClean="0"/>
              <a:t>Proporción </a:t>
            </a:r>
          </a:p>
          <a:p>
            <a:pPr>
              <a:buNone/>
            </a:pPr>
            <a:r>
              <a:rPr lang="es-ES" dirty="0" smtClean="0"/>
              <a:t>de Mezcla </a:t>
            </a:r>
            <a:r>
              <a:rPr lang="es-ES" b="1" dirty="0" smtClean="0">
                <a:solidFill>
                  <a:srgbClr val="7030A0"/>
                </a:solidFill>
              </a:rPr>
              <a:t>= aire atmosférico en gramos </a:t>
            </a:r>
            <a:endParaRPr lang="es-MX" b="1" dirty="0" smtClean="0">
              <a:solidFill>
                <a:srgbClr val="7030A0"/>
              </a:solidFill>
            </a:endParaRPr>
          </a:p>
          <a:p>
            <a:pPr>
              <a:buNone/>
            </a:pPr>
            <a:r>
              <a:rPr lang="es-ES" b="1" dirty="0" smtClean="0">
                <a:solidFill>
                  <a:srgbClr val="7030A0"/>
                </a:solidFill>
              </a:rPr>
              <a:t>                   consumo de gasolina en gramos </a:t>
            </a:r>
            <a:endParaRPr lang="es-ES" b="1" dirty="0">
              <a:solidFill>
                <a:srgbClr val="7030A0"/>
              </a:solidFill>
            </a:endParaRPr>
          </a:p>
        </p:txBody>
      </p:sp>
      <p:cxnSp>
        <p:nvCxnSpPr>
          <p:cNvPr id="5" name="4 Conector recto"/>
          <p:cNvCxnSpPr/>
          <p:nvPr/>
        </p:nvCxnSpPr>
        <p:spPr>
          <a:xfrm>
            <a:off x="2357422" y="5072074"/>
            <a:ext cx="4929222" cy="1588"/>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285728"/>
            <a:ext cx="8643998" cy="6357982"/>
          </a:xfrm>
        </p:spPr>
        <p:txBody>
          <a:bodyPr>
            <a:normAutofit/>
          </a:bodyPr>
          <a:lstStyle/>
          <a:p>
            <a:pPr>
              <a:buFont typeface="Wingdings" pitchFamily="2" charset="2"/>
              <a:buChar char="Ø"/>
            </a:pPr>
            <a:r>
              <a:rPr lang="es-ES" b="1" dirty="0" smtClean="0"/>
              <a:t>Mezcla Estequiométrica</a:t>
            </a:r>
            <a:endParaRPr lang="es-MX" b="1" dirty="0" smtClean="0"/>
          </a:p>
          <a:p>
            <a:r>
              <a:rPr lang="es-ES" dirty="0" smtClean="0"/>
              <a:t>En condiciones normales, la combustión total de 1 gramo de gasolina se consigue con 14.8 gramos de aire. Sin embargo, los motores no son capaces de crear las condiciones de homogeneidad entre aire y gasolina para quemarla el ciento por ciento. Para contrarrestar esta deficiencia los sistemas de alimentación están diseñados de manera que la mezcla contenga un 10 por ciento más de aire por gramo de gasolina. Esta proporción se denomina "mezcla económica" y se forma con 16 partes de aire por cada parte de combustible. </a:t>
            </a:r>
            <a:endParaRPr lang="es-MX" dirty="0" smtClean="0"/>
          </a:p>
          <a:p>
            <a:endParaRPr lang="es-E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928670"/>
            <a:ext cx="8215370" cy="5357850"/>
          </a:xfrm>
        </p:spPr>
        <p:txBody>
          <a:bodyPr/>
          <a:lstStyle/>
          <a:p>
            <a:pPr>
              <a:buFont typeface="Wingdings" pitchFamily="2" charset="2"/>
              <a:buChar char="Ø"/>
            </a:pPr>
            <a:r>
              <a:rPr lang="es-ES" b="1" dirty="0" smtClean="0"/>
              <a:t>Relación de Máxima Potencia</a:t>
            </a:r>
            <a:endParaRPr lang="es-MX" b="1" dirty="0" smtClean="0"/>
          </a:p>
          <a:p>
            <a:r>
              <a:rPr lang="es-ES" dirty="0" smtClean="0"/>
              <a:t>Esta se obtiene con una mezcla que presenta 20% menos de aire que la proporción económica, es decir, 1 gramo de gasolina por cada 12,5 gramos de aire. </a:t>
            </a:r>
            <a:endParaRPr lang="es-MX" dirty="0" smtClean="0"/>
          </a:p>
          <a:p>
            <a:endParaRPr lang="es-E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4290"/>
            <a:ext cx="8258204" cy="1357322"/>
          </a:xfrm>
        </p:spPr>
        <p:txBody>
          <a:bodyPr>
            <a:normAutofit/>
          </a:bodyPr>
          <a:lstStyle/>
          <a:p>
            <a:r>
              <a:rPr lang="es-ES" dirty="0" smtClean="0"/>
              <a:t>FORMACION DE CONTAMINANTES</a:t>
            </a:r>
            <a:endParaRPr lang="es-ES"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2080" y="4581128"/>
            <a:ext cx="3350610" cy="2088232"/>
          </a:xfrm>
          <a:prstGeom prst="rect">
            <a:avLst/>
          </a:prstGeom>
        </p:spPr>
      </p:pic>
      <p:sp>
        <p:nvSpPr>
          <p:cNvPr id="3" name="2 Marcador de contenido"/>
          <p:cNvSpPr>
            <a:spLocks noGrp="1"/>
          </p:cNvSpPr>
          <p:nvPr>
            <p:ph idx="1"/>
          </p:nvPr>
        </p:nvSpPr>
        <p:spPr>
          <a:xfrm>
            <a:off x="285720" y="1500174"/>
            <a:ext cx="8643998" cy="5143536"/>
          </a:xfrm>
        </p:spPr>
        <p:txBody>
          <a:bodyPr>
            <a:normAutofit lnSpcReduction="10000"/>
          </a:bodyPr>
          <a:lstStyle/>
          <a:p>
            <a:r>
              <a:rPr lang="es-AR" dirty="0" smtClean="0"/>
              <a:t>El presente de las ciudades es un envenenamiento por elevados niveles de ozono de baja altura, monóxido de carbono, hidrocarburos, metales pesados y otros contaminantes.</a:t>
            </a:r>
            <a:br>
              <a:rPr lang="es-AR" dirty="0" smtClean="0"/>
            </a:br>
            <a:r>
              <a:rPr lang="es-AR" dirty="0" smtClean="0"/>
              <a:t>En este momento podemos decir que la industria automotriz es una de las principales causantes de la contaminación del planeta. Los principales contaminantes generados por el sector automotriz son el plomo, el benceno, </a:t>
            </a:r>
            <a:r>
              <a:rPr lang="es-AR" dirty="0" smtClean="0">
                <a:solidFill>
                  <a:srgbClr val="00B050"/>
                </a:solidFill>
              </a:rPr>
              <a:t>el monóxido de </a:t>
            </a:r>
            <a:r>
              <a:rPr lang="es-AR" dirty="0" smtClean="0"/>
              <a:t>carbono, los óxidos de </a:t>
            </a:r>
            <a:r>
              <a:rPr lang="es-AR" dirty="0" smtClean="0">
                <a:solidFill>
                  <a:srgbClr val="00B050"/>
                </a:solidFill>
              </a:rPr>
              <a:t>nitrógeno, los </a:t>
            </a:r>
            <a:r>
              <a:rPr lang="es-AR" dirty="0" smtClean="0"/>
              <a:t>hidrocarburos, el ozono </a:t>
            </a:r>
            <a:r>
              <a:rPr lang="es-AR" dirty="0" smtClean="0">
                <a:solidFill>
                  <a:srgbClr val="00B050"/>
                </a:solidFill>
              </a:rPr>
              <a:t>troposférico, el dióxido </a:t>
            </a:r>
            <a:r>
              <a:rPr lang="es-AR" dirty="0" smtClean="0"/>
              <a:t>de azufre, las partículas, </a:t>
            </a:r>
            <a:r>
              <a:rPr lang="es-AR" dirty="0" smtClean="0">
                <a:solidFill>
                  <a:srgbClr val="00B050"/>
                </a:solidFill>
              </a:rPr>
              <a:t>los aldehídos y los </a:t>
            </a:r>
            <a:r>
              <a:rPr lang="es-AR" dirty="0" smtClean="0"/>
              <a:t>metales</a:t>
            </a:r>
            <a:endParaRPr lang="es-E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642918"/>
            <a:ext cx="8286808" cy="5715040"/>
          </a:xfrm>
        </p:spPr>
        <p:txBody>
          <a:bodyPr/>
          <a:lstStyle/>
          <a:p>
            <a:pPr>
              <a:buFont typeface="Wingdings" pitchFamily="2" charset="2"/>
              <a:buChar char="Ø"/>
            </a:pPr>
            <a:r>
              <a:rPr lang="es-AR" b="1" dirty="0" smtClean="0"/>
              <a:t>PLOMO </a:t>
            </a:r>
            <a:endParaRPr lang="es-MX" dirty="0" smtClean="0"/>
          </a:p>
          <a:p>
            <a:r>
              <a:rPr lang="es-AR" dirty="0" smtClean="0"/>
              <a:t>Investigaciones realizadas han demostrado que entre el 65 y el 90% del plomo incorporado al organismo de los habitantes urbanos proviene de la combustión. El saturnismo, enfermedad producida por la exposición a altas concentraciones de plomo, se conoce desde la antigüedad. Sin embargo, también la exposición a concentraciones bajas de plomo tiene graves efectos sobre la salud</a:t>
            </a:r>
            <a:endParaRPr lang="es-MX" dirty="0" smtClean="0"/>
          </a:p>
          <a:p>
            <a:endParaRPr lang="es-E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500042"/>
            <a:ext cx="8286808" cy="6000792"/>
          </a:xfrm>
        </p:spPr>
        <p:txBody>
          <a:bodyPr/>
          <a:lstStyle/>
          <a:p>
            <a:pPr>
              <a:buFont typeface="Wingdings" pitchFamily="2" charset="2"/>
              <a:buChar char="Ø"/>
            </a:pPr>
            <a:r>
              <a:rPr lang="es-AR" b="1" dirty="0" smtClean="0"/>
              <a:t>MONÓXIDO DE CARBONO </a:t>
            </a:r>
            <a:endParaRPr lang="es-MX" dirty="0" smtClean="0"/>
          </a:p>
          <a:p>
            <a:endParaRPr lang="es-AR" dirty="0" smtClean="0"/>
          </a:p>
          <a:p>
            <a:r>
              <a:rPr lang="es-AR" dirty="0" smtClean="0"/>
              <a:t>Los automóviles son la principal fuente de monóxido de carbono en los países de la OCDE. causando más del 65% de las emisiones. Los motores en marcha de los vehículos estacionados o detenidos por la congestión del tránsito elevan las emisiones.</a:t>
            </a:r>
            <a:endParaRPr lang="es-MX" dirty="0" smtClean="0"/>
          </a:p>
          <a:p>
            <a:pPr>
              <a:buNone/>
            </a:pPr>
            <a:endParaRPr lang="es-ES" dirty="0"/>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1800" y="4293096"/>
            <a:ext cx="3672408" cy="2239274"/>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500042"/>
            <a:ext cx="8215370" cy="5857916"/>
          </a:xfrm>
        </p:spPr>
        <p:txBody>
          <a:bodyPr/>
          <a:lstStyle/>
          <a:p>
            <a:pPr>
              <a:buFont typeface="Wingdings" pitchFamily="2" charset="2"/>
              <a:buChar char="Ø"/>
            </a:pPr>
            <a:r>
              <a:rPr lang="es-AR" b="1" dirty="0" smtClean="0"/>
              <a:t>ÓXIDOS DE NITRÓGENO </a:t>
            </a:r>
            <a:endParaRPr lang="es-MX" dirty="0" smtClean="0"/>
          </a:p>
          <a:p>
            <a:r>
              <a:rPr lang="es-AR" dirty="0" smtClean="0"/>
              <a:t>Este término es una denominación que incluye el dióxido de nitrógeno (NO</a:t>
            </a:r>
            <a:r>
              <a:rPr lang="es-AR" baseline="-25000" dirty="0" smtClean="0"/>
              <a:t>2</a:t>
            </a:r>
            <a:r>
              <a:rPr lang="es-AR" dirty="0" smtClean="0"/>
              <a:t>) y el óxido nítrico (NO). La mayor parte de los óxidos de nitrógeno emitidos por los autos se encuentra en forma de óxido nítrico,  pero este compuesto es rápidamente transformado en dióxido de nitrógeno en el aire, por </a:t>
            </a:r>
            <a:r>
              <a:rPr lang="es-AR" dirty="0" smtClean="0"/>
              <a:t>ello</a:t>
            </a:r>
          </a:p>
          <a:p>
            <a:pPr marL="137160" indent="0">
              <a:buNone/>
            </a:pPr>
            <a:r>
              <a:rPr lang="es-AR" dirty="0"/>
              <a:t> </a:t>
            </a:r>
            <a:r>
              <a:rPr lang="es-AR" dirty="0" smtClean="0"/>
              <a:t>    </a:t>
            </a:r>
            <a:r>
              <a:rPr lang="es-AR" dirty="0" smtClean="0"/>
              <a:t> </a:t>
            </a:r>
            <a:r>
              <a:rPr lang="es-AR" dirty="0" smtClean="0"/>
              <a:t>generalmente, se </a:t>
            </a:r>
            <a:r>
              <a:rPr lang="es-AR" dirty="0" smtClean="0"/>
              <a:t>considera</a:t>
            </a:r>
          </a:p>
          <a:p>
            <a:pPr marL="137160" indent="0">
              <a:buNone/>
            </a:pPr>
            <a:r>
              <a:rPr lang="es-AR" dirty="0"/>
              <a:t> </a:t>
            </a:r>
            <a:r>
              <a:rPr lang="es-AR" dirty="0" smtClean="0"/>
              <a:t>    </a:t>
            </a:r>
            <a:r>
              <a:rPr lang="es-AR" dirty="0" smtClean="0"/>
              <a:t> </a:t>
            </a:r>
            <a:r>
              <a:rPr lang="es-AR" dirty="0" smtClean="0"/>
              <a:t>a ambos contaminantes en </a:t>
            </a:r>
            <a:endParaRPr lang="es-AR" dirty="0" smtClean="0"/>
          </a:p>
          <a:p>
            <a:pPr marL="137160" indent="0">
              <a:buNone/>
            </a:pPr>
            <a:r>
              <a:rPr lang="es-AR" dirty="0"/>
              <a:t> </a:t>
            </a:r>
            <a:r>
              <a:rPr lang="es-AR" dirty="0" smtClean="0"/>
              <a:t>    </a:t>
            </a:r>
            <a:r>
              <a:rPr lang="es-AR" dirty="0" smtClean="0"/>
              <a:t>conjunto</a:t>
            </a:r>
            <a:r>
              <a:rPr lang="es-AR" dirty="0" smtClean="0"/>
              <a:t>. </a:t>
            </a:r>
            <a:endParaRPr lang="es-ES" dirty="0"/>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8144" y="3933056"/>
            <a:ext cx="2877454" cy="2304256"/>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714356"/>
            <a:ext cx="8358246" cy="5643602"/>
          </a:xfrm>
        </p:spPr>
        <p:txBody>
          <a:bodyPr/>
          <a:lstStyle/>
          <a:p>
            <a:pPr>
              <a:buFont typeface="Wingdings" pitchFamily="2" charset="2"/>
              <a:buChar char="Ø"/>
            </a:pPr>
            <a:r>
              <a:rPr lang="es-AR" b="1" dirty="0" smtClean="0"/>
              <a:t>OZONO </a:t>
            </a:r>
            <a:endParaRPr lang="es-MX" dirty="0" smtClean="0"/>
          </a:p>
          <a:p>
            <a:r>
              <a:rPr lang="es-AR" dirty="0" smtClean="0"/>
              <a:t>Así como su presencia en la parte superior de la atmósfera nos protege de los rayos dañinos del sol, cerca de la tierra el ozono es el principal componente del denominado “smog” y se forma cuando los óxidos de nitrógeno y los hidrocarburos reaccionan en presencia de la luz solar intensa. Estos dos contaminantes primarios son producidos durante la combustión. </a:t>
            </a:r>
            <a:endParaRPr lang="es-E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500042"/>
            <a:ext cx="8358246" cy="6072230"/>
          </a:xfrm>
        </p:spPr>
        <p:txBody>
          <a:bodyPr/>
          <a:lstStyle/>
          <a:p>
            <a:pPr>
              <a:buFont typeface="Wingdings" pitchFamily="2" charset="2"/>
              <a:buChar char="Ø"/>
            </a:pPr>
            <a:r>
              <a:rPr lang="es-AR" b="1" dirty="0" smtClean="0"/>
              <a:t>MATERIAL PARTICULADO </a:t>
            </a:r>
            <a:endParaRPr lang="es-MX" dirty="0" smtClean="0"/>
          </a:p>
          <a:p>
            <a:endParaRPr lang="es-AR" dirty="0" smtClean="0"/>
          </a:p>
          <a:p>
            <a:r>
              <a:rPr lang="es-AR" dirty="0" smtClean="0"/>
              <a:t>El material particulado está compuesto por partículas minúsculas que se originan en la quema incompleta del combustible. Las partículas más pequeñas pueden penetrar en lo profundo del sistema respiratorio. </a:t>
            </a:r>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274638"/>
            <a:ext cx="8572560" cy="1296974"/>
          </a:xfrm>
        </p:spPr>
        <p:txBody>
          <a:bodyPr>
            <a:normAutofit fontScale="90000"/>
          </a:bodyPr>
          <a:lstStyle/>
          <a:p>
            <a:r>
              <a:rPr lang="es-ES" dirty="0" smtClean="0"/>
              <a:t>CARACTERISTICAS DEL CICLO OTTO</a:t>
            </a:r>
            <a:endParaRPr lang="es-ES" dirty="0"/>
          </a:p>
        </p:txBody>
      </p:sp>
      <p:sp>
        <p:nvSpPr>
          <p:cNvPr id="3" name="2 Marcador de contenido"/>
          <p:cNvSpPr>
            <a:spLocks noGrp="1"/>
          </p:cNvSpPr>
          <p:nvPr>
            <p:ph idx="1"/>
          </p:nvPr>
        </p:nvSpPr>
        <p:spPr/>
        <p:txBody>
          <a:bodyPr/>
          <a:lstStyle/>
          <a:p>
            <a:r>
              <a:rPr lang="es-ES" dirty="0"/>
              <a:t>E</a:t>
            </a:r>
            <a:r>
              <a:rPr lang="es-ES" dirty="0" smtClean="0"/>
              <a:t>s </a:t>
            </a:r>
            <a:r>
              <a:rPr lang="es-ES" dirty="0"/>
              <a:t>el </a:t>
            </a:r>
            <a:r>
              <a:rPr lang="es-ES" u="sng" dirty="0"/>
              <a:t>ciclo termodinámico</a:t>
            </a:r>
            <a:r>
              <a:rPr lang="es-ES" dirty="0"/>
              <a:t> que se aplica en los </a:t>
            </a:r>
            <a:r>
              <a:rPr lang="es-ES" u="sng" dirty="0"/>
              <a:t>motores de combustión </a:t>
            </a:r>
            <a:r>
              <a:rPr lang="es-ES" u="sng" dirty="0" smtClean="0"/>
              <a:t>interna</a:t>
            </a:r>
            <a:r>
              <a:rPr lang="es-ES" dirty="0" smtClean="0"/>
              <a:t> </a:t>
            </a:r>
            <a:r>
              <a:rPr lang="es-ES" dirty="0"/>
              <a:t>de encendido </a:t>
            </a:r>
            <a:r>
              <a:rPr lang="es-ES" dirty="0" smtClean="0"/>
              <a:t>provocado. Se </a:t>
            </a:r>
            <a:r>
              <a:rPr lang="es-ES" dirty="0"/>
              <a:t>caracteriza porque en una primera aproximación teórica, todo el calor se aporta a volumen constante.</a:t>
            </a:r>
          </a:p>
          <a:p>
            <a:pPr>
              <a:buNone/>
            </a:pPr>
            <a:endParaRPr lang="es-ES"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4077072"/>
            <a:ext cx="5184576" cy="251460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714356"/>
            <a:ext cx="8358246" cy="5643602"/>
          </a:xfrm>
        </p:spPr>
        <p:txBody>
          <a:bodyPr/>
          <a:lstStyle/>
          <a:p>
            <a:r>
              <a:rPr lang="es-AR" b="1" dirty="0" smtClean="0"/>
              <a:t>HIDROCARBUROS </a:t>
            </a:r>
            <a:endParaRPr lang="es-MX" dirty="0" smtClean="0"/>
          </a:p>
          <a:p>
            <a:r>
              <a:rPr lang="es-AR" dirty="0" smtClean="0"/>
              <a:t>Loa combustibles no quemados, o quemados parcialmente, emitidos por el caño de escape de un automóvil son denominados hidrocarburos o compuestos orgánicos volátiles (COVs) Algunos hidrocarburos (HC) causan somnoliencia, irritación ocular y tos. También causan daño al medio ambiente por su reacción con </a:t>
            </a:r>
            <a:r>
              <a:rPr lang="es-AR" dirty="0" smtClean="0"/>
              <a:t>los </a:t>
            </a:r>
          </a:p>
          <a:p>
            <a:pPr marL="137160" indent="0">
              <a:buNone/>
            </a:pPr>
            <a:r>
              <a:rPr lang="es-AR" dirty="0" smtClean="0"/>
              <a:t>                               óxidos de </a:t>
            </a:r>
            <a:r>
              <a:rPr lang="es-AR" dirty="0" smtClean="0"/>
              <a:t>nitrógeno en la </a:t>
            </a:r>
            <a:r>
              <a:rPr lang="es-AR" dirty="0" smtClean="0"/>
              <a:t>    </a:t>
            </a:r>
          </a:p>
          <a:p>
            <a:pPr marL="137160" indent="0">
              <a:buNone/>
            </a:pPr>
            <a:r>
              <a:rPr lang="es-AR" dirty="0"/>
              <a:t> </a:t>
            </a:r>
            <a:r>
              <a:rPr lang="es-AR" dirty="0" smtClean="0"/>
              <a:t>                               </a:t>
            </a:r>
            <a:r>
              <a:rPr lang="es-AR" dirty="0" smtClean="0"/>
              <a:t> formación </a:t>
            </a:r>
            <a:r>
              <a:rPr lang="es-AR" dirty="0" smtClean="0"/>
              <a:t>de ozono </a:t>
            </a:r>
            <a:endParaRPr lang="es-AR" dirty="0" smtClean="0"/>
          </a:p>
          <a:p>
            <a:pPr marL="137160" indent="0">
              <a:buNone/>
            </a:pPr>
            <a:r>
              <a:rPr lang="es-AR" dirty="0"/>
              <a:t> </a:t>
            </a:r>
            <a:r>
              <a:rPr lang="es-AR" dirty="0" smtClean="0"/>
              <a:t>                               </a:t>
            </a:r>
            <a:r>
              <a:rPr lang="es-AR" dirty="0" smtClean="0"/>
              <a:t>troposférico </a:t>
            </a:r>
            <a:r>
              <a:rPr lang="es-AR" dirty="0" smtClean="0"/>
              <a:t>y otros agentes </a:t>
            </a:r>
            <a:endParaRPr lang="es-AR" dirty="0" smtClean="0"/>
          </a:p>
          <a:p>
            <a:pPr marL="137160" indent="0">
              <a:buNone/>
            </a:pPr>
            <a:r>
              <a:rPr lang="es-AR" dirty="0"/>
              <a:t> </a:t>
            </a:r>
            <a:r>
              <a:rPr lang="es-AR" dirty="0" smtClean="0"/>
              <a:t>                                     </a:t>
            </a:r>
            <a:r>
              <a:rPr lang="es-AR" dirty="0" smtClean="0"/>
              <a:t>fotoquímicos</a:t>
            </a:r>
            <a:r>
              <a:rPr lang="es-AR" dirty="0" smtClean="0"/>
              <a:t>. </a:t>
            </a:r>
            <a:endParaRPr lang="es-MX" dirty="0" smtClean="0"/>
          </a:p>
          <a:p>
            <a:pPr>
              <a:buNone/>
            </a:pPr>
            <a:endParaRPr lang="es-ES" dirty="0"/>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4509120"/>
            <a:ext cx="2975292" cy="2016224"/>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500042"/>
            <a:ext cx="8358246" cy="5857916"/>
          </a:xfrm>
        </p:spPr>
        <p:txBody>
          <a:bodyPr/>
          <a:lstStyle/>
          <a:p>
            <a:pPr>
              <a:buFont typeface="Wingdings" pitchFamily="2" charset="2"/>
              <a:buChar char="Ø"/>
            </a:pPr>
            <a:r>
              <a:rPr lang="es-AR" b="1" dirty="0" smtClean="0"/>
              <a:t>DIÓXIDO DE AZUFRE </a:t>
            </a:r>
            <a:endParaRPr lang="es-MX" dirty="0" smtClean="0"/>
          </a:p>
          <a:p>
            <a:r>
              <a:rPr lang="es-AR" dirty="0" smtClean="0"/>
              <a:t>Casi todos los combustibles contienen compuestos de azufre y producen dióxido de azufre al ser quemados. Los automotores emiten parte del dióxido de azufre que puede encontrarse en el aire urbano.</a:t>
            </a:r>
            <a:br>
              <a:rPr lang="es-AR" dirty="0" smtClean="0"/>
            </a:br>
            <a:r>
              <a:rPr lang="es-AR" dirty="0" smtClean="0"/>
              <a:t>Produce broncoconstricción y los efectos combinados de los distintos compuestos azufrados presentes comúnmente en la atmósfera producen irritación en las vías respiratorias. </a:t>
            </a:r>
            <a:endParaRPr lang="es-MX" dirty="0" smtClean="0"/>
          </a:p>
          <a:p>
            <a:endParaRPr lang="es-E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CONCLUCION</a:t>
            </a:r>
            <a:endParaRPr lang="es-ES" dirty="0"/>
          </a:p>
        </p:txBody>
      </p:sp>
      <p:sp>
        <p:nvSpPr>
          <p:cNvPr id="3" name="2 Marcador de contenido"/>
          <p:cNvSpPr>
            <a:spLocks noGrp="1"/>
          </p:cNvSpPr>
          <p:nvPr>
            <p:ph idx="1"/>
          </p:nvPr>
        </p:nvSpPr>
        <p:spPr/>
        <p:txBody>
          <a:bodyPr/>
          <a:lstStyle/>
          <a:p>
            <a:r>
              <a:rPr lang="es-ES" dirty="0" smtClean="0"/>
              <a:t>El sistema de control de emisiones del automotrices es una forma adecuada y capas de controlar la contaminación producida por el automóvil hacia la </a:t>
            </a:r>
          </a:p>
          <a:p>
            <a:pPr marL="137160" indent="0">
              <a:buNone/>
            </a:pPr>
            <a:r>
              <a:rPr lang="es-ES" dirty="0"/>
              <a:t> </a:t>
            </a:r>
            <a:r>
              <a:rPr lang="es-ES" dirty="0" smtClean="0"/>
              <a:t>  </a:t>
            </a:r>
            <a:r>
              <a:rPr lang="es-ES" dirty="0" smtClean="0"/>
              <a:t>atmosfera lo que causa </a:t>
            </a:r>
          </a:p>
          <a:p>
            <a:pPr marL="137160" indent="0">
              <a:buNone/>
            </a:pPr>
            <a:r>
              <a:rPr lang="es-ES" dirty="0" smtClean="0"/>
              <a:t>problemas de salud a las </a:t>
            </a:r>
          </a:p>
          <a:p>
            <a:pPr marL="137160" indent="0">
              <a:buNone/>
            </a:pPr>
            <a:r>
              <a:rPr lang="es-ES" dirty="0" smtClean="0"/>
              <a:t>personas esto por el aire </a:t>
            </a:r>
          </a:p>
          <a:p>
            <a:pPr marL="137160" indent="0">
              <a:buNone/>
            </a:pPr>
            <a:r>
              <a:rPr lang="es-ES" dirty="0" smtClean="0"/>
              <a:t>que respiramos tiene una</a:t>
            </a:r>
          </a:p>
          <a:p>
            <a:pPr marL="137160" indent="0">
              <a:buNone/>
            </a:pPr>
            <a:r>
              <a:rPr lang="es-ES" dirty="0" smtClean="0"/>
              <a:t> cantidad de gases producidos por el automóvil. </a:t>
            </a:r>
            <a:endParaRPr lang="es-ES"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2040" y="2925222"/>
            <a:ext cx="3460467" cy="259201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500042"/>
            <a:ext cx="8501122" cy="6000792"/>
          </a:xfrm>
        </p:spPr>
        <p:txBody>
          <a:bodyPr/>
          <a:lstStyle/>
          <a:p>
            <a:r>
              <a:rPr lang="es-ES" dirty="0" smtClean="0"/>
              <a:t>- Durante la primera fase, el pistón se desplaza hasta el PMI y la válvula de admisión permanece abierta, permitiendo que se aspire la mezcla de </a:t>
            </a:r>
            <a:r>
              <a:rPr lang="es-ES" dirty="0" smtClean="0">
                <a:hlinkClick r:id="rId2" tooltip="Combustible"/>
              </a:rPr>
              <a:t>combustible</a:t>
            </a:r>
            <a:r>
              <a:rPr lang="es-ES" dirty="0" smtClean="0"/>
              <a:t> y </a:t>
            </a:r>
            <a:r>
              <a:rPr lang="es-ES" dirty="0" smtClean="0">
                <a:hlinkClick r:id="rId3" tooltip="Aire"/>
              </a:rPr>
              <a:t>aire</a:t>
            </a:r>
            <a:r>
              <a:rPr lang="es-ES" dirty="0" smtClean="0"/>
              <a:t> hacia dentro del cilindro </a:t>
            </a:r>
          </a:p>
          <a:p>
            <a:pPr lvl="0"/>
            <a:r>
              <a:rPr lang="es-ES" dirty="0" smtClean="0"/>
              <a:t>Durante la segunda fase las válvulas permanecen cerradas y el pistón se mueve hacia el PMS, comprimiendo la mezcla de aire y combustible. Cuando el pistón llega al final de esta fase, la bujía se activa por medio de brújulas solares que enciende la mezcla.</a:t>
            </a:r>
            <a:endParaRPr lang="es-MX" dirty="0" smtClean="0"/>
          </a:p>
          <a:p>
            <a:endParaRPr lang="es-ES" dirty="0" smtClean="0"/>
          </a:p>
          <a:p>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428604"/>
            <a:ext cx="8286808" cy="6000792"/>
          </a:xfrm>
        </p:spPr>
        <p:txBody>
          <a:bodyPr>
            <a:normAutofit/>
          </a:bodyPr>
          <a:lstStyle/>
          <a:p>
            <a:pPr lvl="0"/>
            <a:r>
              <a:rPr lang="es-ES" dirty="0" smtClean="0"/>
              <a:t>Durante la tercera fase, se produce la combustión de la mezcla, liberando </a:t>
            </a:r>
            <a:r>
              <a:rPr lang="es-ES" dirty="0" smtClean="0">
                <a:hlinkClick r:id="rId2" tooltip="Energía"/>
              </a:rPr>
              <a:t>energía</a:t>
            </a:r>
            <a:r>
              <a:rPr lang="es-ES" dirty="0" smtClean="0"/>
              <a:t> que provoca la expansión de los gases y el movimiento del pistón hacia el PMI. Se produce la transformación de la </a:t>
            </a:r>
            <a:r>
              <a:rPr lang="es-ES" dirty="0" smtClean="0">
                <a:hlinkClick r:id="rId3" tooltip="Energía química"/>
              </a:rPr>
              <a:t>energía química</a:t>
            </a:r>
            <a:r>
              <a:rPr lang="es-ES" dirty="0" smtClean="0"/>
              <a:t> contenida en el combustible en </a:t>
            </a:r>
            <a:r>
              <a:rPr lang="es-ES" dirty="0" smtClean="0">
                <a:hlinkClick r:id="rId4" tooltip="Energía mecánica"/>
              </a:rPr>
              <a:t>energía mecánica</a:t>
            </a:r>
            <a:r>
              <a:rPr lang="es-ES" dirty="0" smtClean="0"/>
              <a:t> trasmitida al pistón.</a:t>
            </a:r>
            <a:endParaRPr lang="es-MX" dirty="0" smtClean="0"/>
          </a:p>
          <a:p>
            <a:pPr lvl="0"/>
            <a:r>
              <a:rPr lang="es-ES" dirty="0" smtClean="0"/>
              <a:t>En la cuarta fase se abre la válvula de escape y el pistón se mueve hacia el PMS, expulsando los gases producidos durante la combustión y quedando preparado para empezar un nuevo ciclo.</a:t>
            </a:r>
            <a:endParaRPr lang="es-MX"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3356992"/>
            <a:ext cx="3282068" cy="3064380"/>
          </a:xfrm>
          <a:prstGeom prst="rect">
            <a:avLst/>
          </a:prstGeom>
        </p:spPr>
      </p:pic>
      <p:sp>
        <p:nvSpPr>
          <p:cNvPr id="3" name="2 Marcador de contenido"/>
          <p:cNvSpPr>
            <a:spLocks noGrp="1"/>
          </p:cNvSpPr>
          <p:nvPr>
            <p:ph idx="1"/>
          </p:nvPr>
        </p:nvSpPr>
        <p:spPr>
          <a:xfrm>
            <a:off x="428596" y="571480"/>
            <a:ext cx="8286808" cy="5786478"/>
          </a:xfrm>
        </p:spPr>
        <p:txBody>
          <a:bodyPr/>
          <a:lstStyle/>
          <a:p>
            <a:r>
              <a:rPr lang="es-ES" dirty="0" smtClean="0"/>
              <a:t>La eficiencia o </a:t>
            </a:r>
            <a:r>
              <a:rPr lang="es-ES" u="sng" dirty="0" smtClean="0">
                <a:hlinkClick r:id="rId3" tooltip="Rendimiento térmico"/>
              </a:rPr>
              <a:t>rendimiento térmico</a:t>
            </a:r>
            <a:r>
              <a:rPr lang="es-ES" dirty="0" smtClean="0"/>
              <a:t> de un motor depende de la </a:t>
            </a:r>
            <a:r>
              <a:rPr lang="es-ES" u="sng" dirty="0" smtClean="0">
                <a:hlinkClick r:id="rId4" tooltip="Relación de compresión (motores)"/>
              </a:rPr>
              <a:t>relación de compresión</a:t>
            </a:r>
            <a:r>
              <a:rPr lang="es-ES" dirty="0" smtClean="0"/>
              <a:t>, proporción entre los volúmenes máximo y mínimo de la cámara de combustión. Esta proporción suele ser de 8 a 1 o hasta de 10 a 1.</a:t>
            </a:r>
          </a:p>
          <a:p>
            <a:r>
              <a:rPr lang="es-ES" dirty="0" smtClean="0"/>
              <a:t>Una relación de compresión baja no requiere </a:t>
            </a:r>
            <a:r>
              <a:rPr lang="es-ES" dirty="0" smtClean="0">
                <a:solidFill>
                  <a:schemeClr val="accent5"/>
                </a:solidFill>
              </a:rPr>
              <a:t>combustible con alto número de octanos; de la misma manera, una compresión alta requiere un combustible de alto número de octanos, para evitar los efectos de la </a:t>
            </a:r>
            <a:r>
              <a:rPr lang="es-ES" u="sng" dirty="0" smtClean="0">
                <a:solidFill>
                  <a:schemeClr val="accent5"/>
                </a:solidFill>
                <a:hlinkClick r:id="rId5" tooltip="Detonación (motor alternativo)"/>
              </a:rPr>
              <a:t>detonación</a:t>
            </a:r>
            <a:r>
              <a:rPr lang="es-ES" u="sng" dirty="0" smtClean="0">
                <a:solidFill>
                  <a:schemeClr val="accent5"/>
                </a:solidFill>
              </a:rPr>
              <a:t>.</a:t>
            </a:r>
          </a:p>
          <a:p>
            <a:endParaRPr lang="es-ES" dirty="0">
              <a:solidFill>
                <a:schemeClr val="accent5"/>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571480"/>
            <a:ext cx="8286808" cy="5929354"/>
          </a:xfrm>
        </p:spPr>
        <p:txBody>
          <a:bodyPr/>
          <a:lstStyle/>
          <a:p>
            <a:r>
              <a:rPr lang="es-ES" dirty="0" smtClean="0"/>
              <a:t>La proporción de aire y combustible ha de permanecer lo más uniforme posible, dentro de unos estrechos márgenes de variación, se denomina </a:t>
            </a:r>
            <a:r>
              <a:rPr lang="es-ES" dirty="0" smtClean="0">
                <a:hlinkClick r:id="rId2" tooltip="Factor lambda"/>
              </a:rPr>
              <a:t>factor lambda</a:t>
            </a:r>
            <a:r>
              <a:rPr lang="es-ES" dirty="0" smtClean="0"/>
              <a:t> y se sitúa alrededor de 14-15 partes de aire en peso por cada parte de gasolina en peso, estando la mezcla estequiométrica aire/gasolina en 14,7:1</a:t>
            </a:r>
            <a:endParaRPr lang="es-MX" dirty="0" smtClean="0"/>
          </a:p>
          <a:p>
            <a:endParaRPr lang="es-MX"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401080" cy="1511288"/>
          </a:xfrm>
        </p:spPr>
        <p:txBody>
          <a:bodyPr>
            <a:normAutofit fontScale="90000"/>
          </a:bodyPr>
          <a:lstStyle/>
          <a:p>
            <a:r>
              <a:rPr lang="es-ES" dirty="0" smtClean="0"/>
              <a:t>CARACTERISTICAS FISICAS Y QUIMICAS DE LOS COMBUSTIBLES</a:t>
            </a:r>
            <a:endParaRPr lang="es-ES"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8144" y="3230555"/>
            <a:ext cx="3011462" cy="3472548"/>
          </a:xfrm>
          <a:prstGeom prst="rect">
            <a:avLst/>
          </a:prstGeom>
        </p:spPr>
      </p:pic>
      <p:sp>
        <p:nvSpPr>
          <p:cNvPr id="3" name="2 Marcador de contenido"/>
          <p:cNvSpPr>
            <a:spLocks noGrp="1"/>
          </p:cNvSpPr>
          <p:nvPr>
            <p:ph idx="1"/>
          </p:nvPr>
        </p:nvSpPr>
        <p:spPr>
          <a:xfrm>
            <a:off x="457200" y="1600200"/>
            <a:ext cx="8258204" cy="4972072"/>
          </a:xfrm>
        </p:spPr>
        <p:txBody>
          <a:bodyPr>
            <a:normAutofit/>
          </a:bodyPr>
          <a:lstStyle/>
          <a:p>
            <a:pPr lvl="0"/>
            <a:r>
              <a:rPr lang="es-ES" dirty="0" smtClean="0"/>
              <a:t>Características químicas: </a:t>
            </a:r>
            <a:br>
              <a:rPr lang="es-ES" dirty="0" smtClean="0"/>
            </a:br>
            <a:r>
              <a:rPr lang="es-ES" dirty="0" smtClean="0"/>
              <a:t>- es una molécula orgánica compuesta de cadenas de 8 carbonos en general.</a:t>
            </a:r>
            <a:br>
              <a:rPr lang="es-ES" dirty="0" smtClean="0"/>
            </a:br>
            <a:r>
              <a:rPr lang="es-ES" dirty="0" smtClean="0"/>
              <a:t>- es un compuesto apolar.</a:t>
            </a:r>
            <a:br>
              <a:rPr lang="es-ES" dirty="0" smtClean="0"/>
            </a:br>
            <a:r>
              <a:rPr lang="es-ES" dirty="0" smtClean="0"/>
              <a:t>- es combustible e inflamable.</a:t>
            </a:r>
            <a:br>
              <a:rPr lang="es-ES" dirty="0" smtClean="0"/>
            </a:br>
            <a:r>
              <a:rPr lang="es-ES" dirty="0" smtClean="0"/>
              <a:t>- volatiliza rápidamente.</a:t>
            </a:r>
            <a:br>
              <a:rPr lang="es-ES" dirty="0" smtClean="0"/>
            </a:br>
            <a:r>
              <a:rPr lang="es-ES" dirty="0" smtClean="0"/>
              <a:t>- esta limitada como recurso </a:t>
            </a:r>
            <a:r>
              <a:rPr lang="es-ES" dirty="0" smtClean="0">
                <a:solidFill>
                  <a:schemeClr val="bg1"/>
                </a:solidFill>
              </a:rPr>
              <a:t>de combustión </a:t>
            </a:r>
            <a:r>
              <a:rPr lang="es-ES" dirty="0" smtClean="0"/>
              <a:t>para motores.</a:t>
            </a:r>
            <a:br>
              <a:rPr lang="es-ES" dirty="0" smtClean="0"/>
            </a:br>
            <a:r>
              <a:rPr lang="es-ES" dirty="0" smtClean="0"/>
              <a:t/>
            </a:r>
            <a:br>
              <a:rPr lang="es-ES" dirty="0" smtClean="0"/>
            </a:br>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642918"/>
            <a:ext cx="8429684" cy="5715040"/>
          </a:xfrm>
        </p:spPr>
        <p:txBody>
          <a:bodyPr/>
          <a:lstStyle/>
          <a:p>
            <a:r>
              <a:rPr lang="es-ES" dirty="0" smtClean="0"/>
              <a:t>Características físicas: </a:t>
            </a:r>
            <a:br>
              <a:rPr lang="es-ES" dirty="0" smtClean="0"/>
            </a:br>
            <a:r>
              <a:rPr lang="es-ES" dirty="0" smtClean="0"/>
              <a:t>- octanaje: se la define como la principal propiedad de la gasolina ya que esta altamente relacionada al rendimiento del motor del vehículo. El octanaje se refiere a la medida de la resistencia de la gasolina a ser comprimida en el motor.</a:t>
            </a:r>
            <a:endParaRPr lang="es-ES"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4904" y="3353544"/>
            <a:ext cx="4248472" cy="33118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értice">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Vértic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275</TotalTime>
  <Words>1983</Words>
  <Application>Microsoft Office PowerPoint</Application>
  <PresentationFormat>Presentación en pantalla (4:3)</PresentationFormat>
  <Paragraphs>90</Paragraphs>
  <Slides>32</Slides>
  <Notes>1</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Vértice</vt:lpstr>
      <vt:lpstr>CONTROL DE EMICIONES AUTOMOTRICES</vt:lpstr>
      <vt:lpstr>INTRODUCCION</vt:lpstr>
      <vt:lpstr>CARACTERISTICAS DEL CICLO OTTO</vt:lpstr>
      <vt:lpstr>Presentación de PowerPoint</vt:lpstr>
      <vt:lpstr>Presentación de PowerPoint</vt:lpstr>
      <vt:lpstr>Presentación de PowerPoint</vt:lpstr>
      <vt:lpstr>Presentación de PowerPoint</vt:lpstr>
      <vt:lpstr>CARACTERISTICAS FISICAS Y QUIMICAS DE LOS COMBUSTIBLES</vt:lpstr>
      <vt:lpstr>Presentación de PowerPoint</vt:lpstr>
      <vt:lpstr>Presentación de PowerPoint</vt:lpstr>
      <vt:lpstr>Presentación de PowerPoint</vt:lpstr>
      <vt:lpstr>Presentación de PowerPoint</vt:lpstr>
      <vt:lpstr>Presentación de PowerPoint</vt:lpstr>
      <vt:lpstr>VOLATILIDAD DE LA GASOLINA</vt:lpstr>
      <vt:lpstr>Presentación de PowerPoint</vt:lpstr>
      <vt:lpstr>Presentación de PowerPoint</vt:lpstr>
      <vt:lpstr>EMISIONES CONTAMINANTES</vt:lpstr>
      <vt:lpstr>CONCENTRACION DE GASES</vt:lpstr>
      <vt:lpstr>Presentación de PowerPoint</vt:lpstr>
      <vt:lpstr>Presentación de PowerPoint</vt:lpstr>
      <vt:lpstr>RELACION ESTEQUIOMETRICA</vt:lpstr>
      <vt:lpstr>Presentación de PowerPoint</vt:lpstr>
      <vt:lpstr>Presentación de PowerPoint</vt:lpstr>
      <vt:lpstr>FORMACION DE CONTAMINANTES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CONCLUCION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DE EMICIONES AUTOMOTRICES</dc:title>
  <dc:creator>usuario</dc:creator>
  <cp:lastModifiedBy>Computadora 2</cp:lastModifiedBy>
  <cp:revision>25</cp:revision>
  <dcterms:created xsi:type="dcterms:W3CDTF">2013-08-25T00:10:03Z</dcterms:created>
  <dcterms:modified xsi:type="dcterms:W3CDTF">2013-08-27T00:35:12Z</dcterms:modified>
</cp:coreProperties>
</file>